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9" r:id="rId5"/>
    <p:sldId id="258" r:id="rId6"/>
    <p:sldId id="260" r:id="rId7"/>
    <p:sldId id="265" r:id="rId8"/>
    <p:sldId id="262" r:id="rId9"/>
    <p:sldId id="261" r:id="rId10"/>
    <p:sldId id="273" r:id="rId11"/>
    <p:sldId id="266" r:id="rId12"/>
    <p:sldId id="270" r:id="rId13"/>
    <p:sldId id="269" r:id="rId14"/>
    <p:sldId id="271" r:id="rId15"/>
    <p:sldId id="274" r:id="rId16"/>
    <p:sldId id="272" r:id="rId17"/>
    <p:sldId id="2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7" d="100"/>
          <a:sy n="77" d="100"/>
        </p:scale>
        <p:origin x="232"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558E47-2A22-41EA-A9C0-F4883F18B443}" type="datetimeFigureOut">
              <a:rPr lang="en-CA" smtClean="0"/>
              <a:pPr/>
              <a:t>2016-04-19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E2EE5E3-FDDC-45D0-AECF-83390CB6335F}" type="slidenum">
              <a:rPr lang="en-CA" smtClean="0"/>
              <a:pPr/>
              <a:t>‹#›</a:t>
            </a:fld>
            <a:endParaRPr lang="en-CA"/>
          </a:p>
        </p:txBody>
      </p:sp>
    </p:spTree>
    <p:extLst>
      <p:ext uri="{BB962C8B-B14F-4D97-AF65-F5344CB8AC3E}">
        <p14:creationId xmlns:p14="http://schemas.microsoft.com/office/powerpoint/2010/main" val="1606588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558E47-2A22-41EA-A9C0-F4883F18B443}" type="datetimeFigureOut">
              <a:rPr lang="en-CA" smtClean="0"/>
              <a:pPr/>
              <a:t>2016-04-19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E2EE5E3-FDDC-45D0-AECF-83390CB6335F}" type="slidenum">
              <a:rPr lang="en-CA" smtClean="0"/>
              <a:pPr/>
              <a:t>‹#›</a:t>
            </a:fld>
            <a:endParaRPr lang="en-CA"/>
          </a:p>
        </p:txBody>
      </p:sp>
    </p:spTree>
    <p:extLst>
      <p:ext uri="{BB962C8B-B14F-4D97-AF65-F5344CB8AC3E}">
        <p14:creationId xmlns:p14="http://schemas.microsoft.com/office/powerpoint/2010/main" val="3356606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558E47-2A22-41EA-A9C0-F4883F18B443}" type="datetimeFigureOut">
              <a:rPr lang="en-CA" smtClean="0"/>
              <a:pPr/>
              <a:t>2016-04-19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E2EE5E3-FDDC-45D0-AECF-83390CB6335F}" type="slidenum">
              <a:rPr lang="en-CA" smtClean="0"/>
              <a:pPr/>
              <a:t>‹#›</a:t>
            </a:fld>
            <a:endParaRPr lang="en-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88502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558E47-2A22-41EA-A9C0-F4883F18B443}" type="datetimeFigureOut">
              <a:rPr lang="en-CA" smtClean="0"/>
              <a:pPr/>
              <a:t>2016-04-19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E2EE5E3-FDDC-45D0-AECF-83390CB6335F}" type="slidenum">
              <a:rPr lang="en-CA" smtClean="0"/>
              <a:pPr/>
              <a:t>‹#›</a:t>
            </a:fld>
            <a:endParaRPr lang="en-CA"/>
          </a:p>
        </p:txBody>
      </p:sp>
    </p:spTree>
    <p:extLst>
      <p:ext uri="{BB962C8B-B14F-4D97-AF65-F5344CB8AC3E}">
        <p14:creationId xmlns:p14="http://schemas.microsoft.com/office/powerpoint/2010/main" val="3285592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558E47-2A22-41EA-A9C0-F4883F18B443}" type="datetimeFigureOut">
              <a:rPr lang="en-CA" smtClean="0"/>
              <a:pPr/>
              <a:t>2016-04-19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E2EE5E3-FDDC-45D0-AECF-83390CB6335F}" type="slidenum">
              <a:rPr lang="en-CA" smtClean="0"/>
              <a:pPr/>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39472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558E47-2A22-41EA-A9C0-F4883F18B443}" type="datetimeFigureOut">
              <a:rPr lang="en-CA" smtClean="0"/>
              <a:pPr/>
              <a:t>2016-04-19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E2EE5E3-FDDC-45D0-AECF-83390CB6335F}" type="slidenum">
              <a:rPr lang="en-CA" smtClean="0"/>
              <a:pPr/>
              <a:t>‹#›</a:t>
            </a:fld>
            <a:endParaRPr lang="en-CA"/>
          </a:p>
        </p:txBody>
      </p:sp>
    </p:spTree>
    <p:extLst>
      <p:ext uri="{BB962C8B-B14F-4D97-AF65-F5344CB8AC3E}">
        <p14:creationId xmlns:p14="http://schemas.microsoft.com/office/powerpoint/2010/main" val="926002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558E47-2A22-41EA-A9C0-F4883F18B443}" type="datetimeFigureOut">
              <a:rPr lang="en-CA" smtClean="0"/>
              <a:pPr/>
              <a:t>2016-04-19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E2EE5E3-FDDC-45D0-AECF-83390CB6335F}" type="slidenum">
              <a:rPr lang="en-CA" smtClean="0"/>
              <a:pPr/>
              <a:t>‹#›</a:t>
            </a:fld>
            <a:endParaRPr lang="en-CA"/>
          </a:p>
        </p:txBody>
      </p:sp>
    </p:spTree>
    <p:extLst>
      <p:ext uri="{BB962C8B-B14F-4D97-AF65-F5344CB8AC3E}">
        <p14:creationId xmlns:p14="http://schemas.microsoft.com/office/powerpoint/2010/main" val="971660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558E47-2A22-41EA-A9C0-F4883F18B443}" type="datetimeFigureOut">
              <a:rPr lang="en-CA" smtClean="0"/>
              <a:pPr/>
              <a:t>2016-04-19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E2EE5E3-FDDC-45D0-AECF-83390CB6335F}" type="slidenum">
              <a:rPr lang="en-CA" smtClean="0"/>
              <a:pPr/>
              <a:t>‹#›</a:t>
            </a:fld>
            <a:endParaRPr lang="en-CA"/>
          </a:p>
        </p:txBody>
      </p:sp>
    </p:spTree>
    <p:extLst>
      <p:ext uri="{BB962C8B-B14F-4D97-AF65-F5344CB8AC3E}">
        <p14:creationId xmlns:p14="http://schemas.microsoft.com/office/powerpoint/2010/main" val="1426476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558E47-2A22-41EA-A9C0-F4883F18B443}" type="datetimeFigureOut">
              <a:rPr lang="en-CA" smtClean="0"/>
              <a:pPr/>
              <a:t>2016-04-19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E2EE5E3-FDDC-45D0-AECF-83390CB6335F}" type="slidenum">
              <a:rPr lang="en-CA" smtClean="0"/>
              <a:pPr/>
              <a:t>‹#›</a:t>
            </a:fld>
            <a:endParaRPr lang="en-CA"/>
          </a:p>
        </p:txBody>
      </p:sp>
    </p:spTree>
    <p:extLst>
      <p:ext uri="{BB962C8B-B14F-4D97-AF65-F5344CB8AC3E}">
        <p14:creationId xmlns:p14="http://schemas.microsoft.com/office/powerpoint/2010/main" val="395921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558E47-2A22-41EA-A9C0-F4883F18B443}" type="datetimeFigureOut">
              <a:rPr lang="en-CA" smtClean="0"/>
              <a:pPr/>
              <a:t>2016-04-19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E2EE5E3-FDDC-45D0-AECF-83390CB6335F}" type="slidenum">
              <a:rPr lang="en-CA" smtClean="0"/>
              <a:pPr/>
              <a:t>‹#›</a:t>
            </a:fld>
            <a:endParaRPr lang="en-CA"/>
          </a:p>
        </p:txBody>
      </p:sp>
    </p:spTree>
    <p:extLst>
      <p:ext uri="{BB962C8B-B14F-4D97-AF65-F5344CB8AC3E}">
        <p14:creationId xmlns:p14="http://schemas.microsoft.com/office/powerpoint/2010/main" val="2522170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558E47-2A22-41EA-A9C0-F4883F18B443}" type="datetimeFigureOut">
              <a:rPr lang="en-CA" smtClean="0"/>
              <a:pPr/>
              <a:t>2016-04-19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E2EE5E3-FDDC-45D0-AECF-83390CB6335F}" type="slidenum">
              <a:rPr lang="en-CA" smtClean="0"/>
              <a:pPr/>
              <a:t>‹#›</a:t>
            </a:fld>
            <a:endParaRPr lang="en-CA"/>
          </a:p>
        </p:txBody>
      </p:sp>
    </p:spTree>
    <p:extLst>
      <p:ext uri="{BB962C8B-B14F-4D97-AF65-F5344CB8AC3E}">
        <p14:creationId xmlns:p14="http://schemas.microsoft.com/office/powerpoint/2010/main" val="1479246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558E47-2A22-41EA-A9C0-F4883F18B443}" type="datetimeFigureOut">
              <a:rPr lang="en-CA" smtClean="0"/>
              <a:pPr/>
              <a:t>2016-04-19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E2EE5E3-FDDC-45D0-AECF-83390CB6335F}" type="slidenum">
              <a:rPr lang="en-CA" smtClean="0"/>
              <a:pPr/>
              <a:t>‹#›</a:t>
            </a:fld>
            <a:endParaRPr lang="en-CA"/>
          </a:p>
        </p:txBody>
      </p:sp>
    </p:spTree>
    <p:extLst>
      <p:ext uri="{BB962C8B-B14F-4D97-AF65-F5344CB8AC3E}">
        <p14:creationId xmlns:p14="http://schemas.microsoft.com/office/powerpoint/2010/main" val="2357413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558E47-2A22-41EA-A9C0-F4883F18B443}" type="datetimeFigureOut">
              <a:rPr lang="en-CA" smtClean="0"/>
              <a:pPr/>
              <a:t>2016-04-19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E2EE5E3-FDDC-45D0-AECF-83390CB6335F}" type="slidenum">
              <a:rPr lang="en-CA" smtClean="0"/>
              <a:pPr/>
              <a:t>‹#›</a:t>
            </a:fld>
            <a:endParaRPr lang="en-CA"/>
          </a:p>
        </p:txBody>
      </p:sp>
    </p:spTree>
    <p:extLst>
      <p:ext uri="{BB962C8B-B14F-4D97-AF65-F5344CB8AC3E}">
        <p14:creationId xmlns:p14="http://schemas.microsoft.com/office/powerpoint/2010/main" val="335233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558E47-2A22-41EA-A9C0-F4883F18B443}" type="datetimeFigureOut">
              <a:rPr lang="en-CA" smtClean="0"/>
              <a:pPr/>
              <a:t>2016-04-19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E2EE5E3-FDDC-45D0-AECF-83390CB6335F}" type="slidenum">
              <a:rPr lang="en-CA" smtClean="0"/>
              <a:pPr/>
              <a:t>‹#›</a:t>
            </a:fld>
            <a:endParaRPr lang="en-CA"/>
          </a:p>
        </p:txBody>
      </p:sp>
    </p:spTree>
    <p:extLst>
      <p:ext uri="{BB962C8B-B14F-4D97-AF65-F5344CB8AC3E}">
        <p14:creationId xmlns:p14="http://schemas.microsoft.com/office/powerpoint/2010/main" val="4205506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558E47-2A22-41EA-A9C0-F4883F18B443}" type="datetimeFigureOut">
              <a:rPr lang="en-CA" smtClean="0"/>
              <a:pPr/>
              <a:t>2016-04-19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E2EE5E3-FDDC-45D0-AECF-83390CB6335F}" type="slidenum">
              <a:rPr lang="en-CA" smtClean="0"/>
              <a:pPr/>
              <a:t>‹#›</a:t>
            </a:fld>
            <a:endParaRPr lang="en-CA"/>
          </a:p>
        </p:txBody>
      </p:sp>
    </p:spTree>
    <p:extLst>
      <p:ext uri="{BB962C8B-B14F-4D97-AF65-F5344CB8AC3E}">
        <p14:creationId xmlns:p14="http://schemas.microsoft.com/office/powerpoint/2010/main" val="70014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558E47-2A22-41EA-A9C0-F4883F18B443}" type="datetimeFigureOut">
              <a:rPr lang="en-CA" smtClean="0"/>
              <a:pPr/>
              <a:t>2016-04-19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E2EE5E3-FDDC-45D0-AECF-83390CB6335F}" type="slidenum">
              <a:rPr lang="en-CA" smtClean="0"/>
              <a:pPr/>
              <a:t>‹#›</a:t>
            </a:fld>
            <a:endParaRPr lang="en-CA"/>
          </a:p>
        </p:txBody>
      </p:sp>
    </p:spTree>
    <p:extLst>
      <p:ext uri="{BB962C8B-B14F-4D97-AF65-F5344CB8AC3E}">
        <p14:creationId xmlns:p14="http://schemas.microsoft.com/office/powerpoint/2010/main" val="90957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5558E47-2A22-41EA-A9C0-F4883F18B443}" type="datetimeFigureOut">
              <a:rPr lang="en-CA" smtClean="0"/>
              <a:pPr/>
              <a:t>2016-04-19</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E2EE5E3-FDDC-45D0-AECF-83390CB6335F}" type="slidenum">
              <a:rPr lang="en-CA" smtClean="0"/>
              <a:pPr/>
              <a:t>‹#›</a:t>
            </a:fld>
            <a:endParaRPr lang="en-CA"/>
          </a:p>
        </p:txBody>
      </p:sp>
    </p:spTree>
    <p:extLst>
      <p:ext uri="{BB962C8B-B14F-4D97-AF65-F5344CB8AC3E}">
        <p14:creationId xmlns:p14="http://schemas.microsoft.com/office/powerpoint/2010/main" val="1052993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6213" y="1414732"/>
            <a:ext cx="10179168" cy="2541213"/>
          </a:xfrm>
        </p:spPr>
        <p:txBody>
          <a:bodyPr>
            <a:normAutofit/>
          </a:bodyPr>
          <a:lstStyle/>
          <a:p>
            <a:pPr algn="l">
              <a:lnSpc>
                <a:spcPct val="150000"/>
              </a:lnSpc>
              <a:spcAft>
                <a:spcPts val="0"/>
              </a:spcAft>
              <a:tabLst>
                <a:tab pos="1085850" algn="l"/>
              </a:tabLst>
            </a:pPr>
            <a:r>
              <a:rPr lang="en-CA" sz="3600" b="1" dirty="0" smtClean="0">
                <a:ln w="0"/>
                <a:latin typeface="Times New Roman" panose="02020603050405020304" pitchFamily="18" charset="0"/>
                <a:ea typeface="Calibri" panose="020F0502020204030204" pitchFamily="34" charset="0"/>
                <a:cs typeface="Times New Roman" panose="02020603050405020304" pitchFamily="18" charset="0"/>
              </a:rPr>
              <a:t>Fostering The </a:t>
            </a:r>
            <a:r>
              <a:rPr lang="en-CA" sz="3600" b="1" dirty="0" err="1" smtClean="0">
                <a:ln w="0"/>
                <a:latin typeface="Times New Roman" panose="02020603050405020304" pitchFamily="18" charset="0"/>
                <a:ea typeface="Calibri" panose="020F0502020204030204" pitchFamily="34" charset="0"/>
                <a:cs typeface="Times New Roman" panose="02020603050405020304" pitchFamily="18" charset="0"/>
              </a:rPr>
              <a:t>Pluriversality</a:t>
            </a:r>
            <a:r>
              <a:rPr lang="en-CA" sz="3600" b="1" dirty="0" smtClean="0">
                <a:ln w="0"/>
                <a:latin typeface="Times New Roman" panose="02020603050405020304" pitchFamily="18" charset="0"/>
                <a:ea typeface="Calibri" panose="020F0502020204030204" pitchFamily="34" charset="0"/>
                <a:cs typeface="Times New Roman" panose="02020603050405020304" pitchFamily="18" charset="0"/>
              </a:rPr>
              <a:t> Of Human Rights:</a:t>
            </a:r>
            <a:br>
              <a:rPr lang="en-CA" sz="3600" b="1" dirty="0" smtClean="0">
                <a:ln w="0"/>
                <a:latin typeface="Times New Roman" panose="02020603050405020304" pitchFamily="18" charset="0"/>
                <a:ea typeface="Calibri" panose="020F0502020204030204" pitchFamily="34" charset="0"/>
                <a:cs typeface="Times New Roman" panose="02020603050405020304" pitchFamily="18" charset="0"/>
              </a:rPr>
            </a:br>
            <a:r>
              <a:rPr lang="en-CA" sz="3600" b="1" dirty="0">
                <a:ln w="0"/>
                <a:latin typeface="Times New Roman" panose="02020603050405020304" pitchFamily="18" charset="0"/>
                <a:ea typeface="Calibri" panose="020F0502020204030204" pitchFamily="34" charset="0"/>
                <a:cs typeface="Times New Roman" panose="02020603050405020304" pitchFamily="18" charset="0"/>
              </a:rPr>
              <a:t> </a:t>
            </a:r>
            <a:r>
              <a:rPr lang="en-CA" sz="3600" b="1" dirty="0" smtClean="0">
                <a:ln w="0"/>
                <a:latin typeface="Times New Roman" panose="02020603050405020304" pitchFamily="18" charset="0"/>
                <a:ea typeface="Calibri" panose="020F0502020204030204" pitchFamily="34" charset="0"/>
                <a:cs typeface="Times New Roman" panose="02020603050405020304" pitchFamily="18" charset="0"/>
              </a:rPr>
              <a:t>           A 21</a:t>
            </a:r>
            <a:r>
              <a:rPr lang="en-CA" sz="3600" b="1" baseline="30000" dirty="0" smtClean="0">
                <a:ln w="0"/>
                <a:latin typeface="Times New Roman" panose="02020603050405020304" pitchFamily="18" charset="0"/>
                <a:ea typeface="Calibri" panose="020F0502020204030204" pitchFamily="34" charset="0"/>
                <a:cs typeface="Times New Roman" panose="02020603050405020304" pitchFamily="18" charset="0"/>
              </a:rPr>
              <a:t>st</a:t>
            </a:r>
            <a:r>
              <a:rPr lang="en-CA" sz="3600" b="1" dirty="0" smtClean="0">
                <a:ln w="0"/>
                <a:latin typeface="Times New Roman" panose="02020603050405020304" pitchFamily="18" charset="0"/>
                <a:ea typeface="Calibri" panose="020F0502020204030204" pitchFamily="34" charset="0"/>
                <a:cs typeface="Times New Roman" panose="02020603050405020304" pitchFamily="18" charset="0"/>
              </a:rPr>
              <a:t> Century Challenge</a:t>
            </a:r>
            <a:endParaRPr lang="en-CA" sz="3600" b="1" dirty="0">
              <a:ln w="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Subtitle 2"/>
          <p:cNvSpPr>
            <a:spLocks noGrp="1"/>
          </p:cNvSpPr>
          <p:nvPr>
            <p:ph type="subTitle" idx="1"/>
          </p:nvPr>
        </p:nvSpPr>
        <p:spPr>
          <a:xfrm>
            <a:off x="1187569" y="4456053"/>
            <a:ext cx="9144000" cy="538641"/>
          </a:xfrm>
        </p:spPr>
        <p:txBody>
          <a:bodyPr>
            <a:normAutofit fontScale="70000" lnSpcReduction="20000"/>
          </a:bodyPr>
          <a:lstStyle/>
          <a:p>
            <a:r>
              <a:rPr lang="en-US" b="1" dirty="0"/>
              <a:t>Dr. </a:t>
            </a:r>
            <a:r>
              <a:rPr lang="en-US" b="1" dirty="0" err="1"/>
              <a:t>Adetoun</a:t>
            </a:r>
            <a:r>
              <a:rPr lang="en-US" b="1" dirty="0"/>
              <a:t> </a:t>
            </a:r>
            <a:r>
              <a:rPr lang="en-US" b="1" dirty="0" err="1" smtClean="0"/>
              <a:t>Ilumoka</a:t>
            </a:r>
            <a:endParaRPr lang="en-US" b="1" dirty="0" smtClean="0"/>
          </a:p>
          <a:p>
            <a:r>
              <a:rPr lang="en-US" b="1" dirty="0" smtClean="0"/>
              <a:t>2016</a:t>
            </a:r>
            <a:endParaRPr lang="en-CA" dirty="0"/>
          </a:p>
        </p:txBody>
      </p:sp>
    </p:spTree>
    <p:extLst>
      <p:ext uri="{BB962C8B-B14F-4D97-AF65-F5344CB8AC3E}">
        <p14:creationId xmlns:p14="http://schemas.microsoft.com/office/powerpoint/2010/main" val="512583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3935"/>
          </a:xfrm>
        </p:spPr>
        <p:txBody>
          <a:bodyPr/>
          <a:lstStyle/>
          <a:p>
            <a:r>
              <a:rPr lang="en-CA" dirty="0" smtClean="0"/>
              <a:t>THE UN HUMAN RIGHTS COUNCIL</a:t>
            </a:r>
            <a:endParaRPr lang="en-CA" dirty="0"/>
          </a:p>
        </p:txBody>
      </p:sp>
      <p:sp>
        <p:nvSpPr>
          <p:cNvPr id="3" name="Content Placeholder 2"/>
          <p:cNvSpPr>
            <a:spLocks noGrp="1"/>
          </p:cNvSpPr>
          <p:nvPr>
            <p:ph idx="1"/>
          </p:nvPr>
        </p:nvSpPr>
        <p:spPr>
          <a:xfrm>
            <a:off x="677334" y="1454727"/>
            <a:ext cx="8596668" cy="5403273"/>
          </a:xfrm>
        </p:spPr>
        <p:txBody>
          <a:bodyPr>
            <a:noAutofit/>
          </a:bodyPr>
          <a:lstStyle/>
          <a:p>
            <a:r>
              <a:rPr lang="en-CA" sz="2400" dirty="0" smtClean="0"/>
              <a:t>The UN Human Rights Council is constituted by the General Assembly and reports to it.</a:t>
            </a:r>
          </a:p>
          <a:p>
            <a:r>
              <a:rPr lang="en-CA" sz="2400" dirty="0" smtClean="0"/>
              <a:t>One </a:t>
            </a:r>
            <a:r>
              <a:rPr lang="en-CA" sz="2400" dirty="0"/>
              <a:t>of the complaints about the UN system of human rights enforcement for many years was that it was skewed in favour of Civil and Political Rights, that it favoured Western conceptions of human rights and Western nations and that the Commission was a “toothless bulldog” that was not taken very seriously.  </a:t>
            </a:r>
          </a:p>
          <a:p>
            <a:r>
              <a:rPr lang="en-CA" sz="2400" dirty="0"/>
              <a:t>Following the Vienna Conference which declared that human rights are universal, indivisible, interdependent and interrelated, the Human Rights Council is clearly mandated to address </a:t>
            </a:r>
            <a:r>
              <a:rPr lang="en-CA" sz="2400" b="1" dirty="0"/>
              <a:t>all</a:t>
            </a:r>
            <a:r>
              <a:rPr lang="en-CA" sz="2400" dirty="0"/>
              <a:t> human rights violations and situations and its membership takes into account regional representation.</a:t>
            </a:r>
            <a:endParaRPr lang="en-CA" sz="2400" dirty="0"/>
          </a:p>
        </p:txBody>
      </p:sp>
    </p:spTree>
    <p:extLst>
      <p:ext uri="{BB962C8B-B14F-4D97-AF65-F5344CB8AC3E}">
        <p14:creationId xmlns:p14="http://schemas.microsoft.com/office/powerpoint/2010/main" val="4056088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5127"/>
          </a:xfrm>
        </p:spPr>
        <p:txBody>
          <a:bodyPr/>
          <a:lstStyle/>
          <a:p>
            <a:pPr algn="ctr"/>
            <a:r>
              <a:rPr lang="en-CA" dirty="0" smtClean="0"/>
              <a:t>STRUCTURE</a:t>
            </a:r>
            <a:endParaRPr lang="en-CA" dirty="0"/>
          </a:p>
        </p:txBody>
      </p:sp>
      <p:sp>
        <p:nvSpPr>
          <p:cNvPr id="3" name="Content Placeholder 2"/>
          <p:cNvSpPr>
            <a:spLocks noGrp="1"/>
          </p:cNvSpPr>
          <p:nvPr>
            <p:ph idx="1"/>
          </p:nvPr>
        </p:nvSpPr>
        <p:spPr>
          <a:xfrm>
            <a:off x="677334" y="1321724"/>
            <a:ext cx="8596668" cy="5261955"/>
          </a:xfrm>
        </p:spPr>
        <p:txBody>
          <a:bodyPr>
            <a:normAutofit/>
          </a:bodyPr>
          <a:lstStyle/>
          <a:p>
            <a:r>
              <a:rPr lang="en-US" sz="3200" dirty="0"/>
              <a:t>47 Members elected by the a majority of the General Assembly (secret ballot)</a:t>
            </a:r>
          </a:p>
          <a:p>
            <a:r>
              <a:rPr lang="en-US" sz="3200" dirty="0" smtClean="0"/>
              <a:t>Representing the 5 UN Regions </a:t>
            </a:r>
            <a:endParaRPr lang="en-US" sz="3200" dirty="0"/>
          </a:p>
          <a:p>
            <a:r>
              <a:rPr lang="en-US" sz="3200" dirty="0"/>
              <a:t>An 18 Member Advisory Committee</a:t>
            </a:r>
          </a:p>
          <a:p>
            <a:r>
              <a:rPr lang="en-US" sz="3200" dirty="0"/>
              <a:t>Working Group on Communications;  Working Group on Situations  (5 members each)</a:t>
            </a:r>
          </a:p>
          <a:p>
            <a:r>
              <a:rPr lang="en-US" sz="3200" dirty="0" smtClean="0"/>
              <a:t>Other Working Groups, Independent </a:t>
            </a:r>
            <a:r>
              <a:rPr lang="en-US" sz="3200" dirty="0"/>
              <a:t>Experts and Special Rapporteurs </a:t>
            </a:r>
          </a:p>
        </p:txBody>
      </p:sp>
    </p:spTree>
    <p:extLst>
      <p:ext uri="{BB962C8B-B14F-4D97-AF65-F5344CB8AC3E}">
        <p14:creationId xmlns:p14="http://schemas.microsoft.com/office/powerpoint/2010/main" val="3774169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981200" y="381001"/>
            <a:ext cx="7985760" cy="6119552"/>
          </a:xfrm>
        </p:spPr>
        <p:txBody>
          <a:bodyPr>
            <a:noAutofit/>
          </a:bodyPr>
          <a:lstStyle/>
          <a:p>
            <a:r>
              <a:rPr lang="en-CA" sz="2800" dirty="0" smtClean="0"/>
              <a:t>The Council has been accused even in its early years of allowing membership by countries which have a poor human rights record.</a:t>
            </a:r>
          </a:p>
          <a:p>
            <a:r>
              <a:rPr lang="en-CA" sz="2800" dirty="0" smtClean="0"/>
              <a:t>It was boycotted by the United States during the GW Bush era.</a:t>
            </a:r>
          </a:p>
          <a:p>
            <a:r>
              <a:rPr lang="en-CA" sz="2800" dirty="0" smtClean="0"/>
              <a:t>It has also been accused of focusing disproportionately on the Israeli/Palestinian conflict.</a:t>
            </a:r>
          </a:p>
          <a:p>
            <a:r>
              <a:rPr lang="en-CA" sz="2800" dirty="0" smtClean="0"/>
              <a:t>In spite of this, it can be considered a new improved mechanism by virtue of the process of electing its membership, its mandate and its modus operandi (processes).</a:t>
            </a:r>
            <a:endParaRPr lang="en-CA" sz="2800" dirty="0"/>
          </a:p>
        </p:txBody>
      </p:sp>
    </p:spTree>
    <p:extLst>
      <p:ext uri="{BB962C8B-B14F-4D97-AF65-F5344CB8AC3E}">
        <p14:creationId xmlns:p14="http://schemas.microsoft.com/office/powerpoint/2010/main" val="3032015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8873"/>
          </a:xfrm>
        </p:spPr>
        <p:txBody>
          <a:bodyPr/>
          <a:lstStyle/>
          <a:p>
            <a:pPr algn="ctr"/>
            <a:r>
              <a:rPr lang="en-CA" dirty="0" smtClean="0"/>
              <a:t>The Universal Periodic Review Process</a:t>
            </a:r>
            <a:endParaRPr lang="en-CA" dirty="0"/>
          </a:p>
        </p:txBody>
      </p:sp>
      <p:sp>
        <p:nvSpPr>
          <p:cNvPr id="3" name="Content Placeholder 2"/>
          <p:cNvSpPr>
            <a:spLocks noGrp="1"/>
          </p:cNvSpPr>
          <p:nvPr>
            <p:ph idx="1"/>
          </p:nvPr>
        </p:nvSpPr>
        <p:spPr>
          <a:xfrm>
            <a:off x="677334" y="1396538"/>
            <a:ext cx="8596668" cy="5253643"/>
          </a:xfrm>
        </p:spPr>
        <p:txBody>
          <a:bodyPr>
            <a:normAutofit/>
          </a:bodyPr>
          <a:lstStyle/>
          <a:p>
            <a:r>
              <a:rPr lang="en-CA" sz="2800" dirty="0"/>
              <a:t>This is a unique process by which the Council undertakes a periodic review of the human rights record of all UN member </a:t>
            </a:r>
            <a:r>
              <a:rPr lang="en-CA" sz="2800" dirty="0" smtClean="0"/>
              <a:t>States in 4 year cycles (the first was 2006-2011)</a:t>
            </a:r>
            <a:endParaRPr lang="en-CA" sz="2800" dirty="0"/>
          </a:p>
          <a:p>
            <a:r>
              <a:rPr lang="en-CA" sz="2800" dirty="0" smtClean="0"/>
              <a:t>It </a:t>
            </a:r>
            <a:r>
              <a:rPr lang="en-CA" sz="2800" dirty="0"/>
              <a:t>is viewed as a co-operative process between States (a kind of peer review).  Questions are prepared and posed by States to each other based on existing information.</a:t>
            </a:r>
          </a:p>
          <a:p>
            <a:r>
              <a:rPr lang="en-CA" sz="2800" dirty="0"/>
              <a:t>The periodic nature of this review can mount pressure on States to make improvements in their human rights records. </a:t>
            </a:r>
          </a:p>
          <a:p>
            <a:endParaRPr lang="en-CA" dirty="0"/>
          </a:p>
        </p:txBody>
      </p:sp>
    </p:spTree>
    <p:extLst>
      <p:ext uri="{BB962C8B-B14F-4D97-AF65-F5344CB8AC3E}">
        <p14:creationId xmlns:p14="http://schemas.microsoft.com/office/powerpoint/2010/main" val="1306240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0436"/>
          </a:xfrm>
        </p:spPr>
        <p:txBody>
          <a:bodyPr/>
          <a:lstStyle/>
          <a:p>
            <a:pPr algn="ctr"/>
            <a:r>
              <a:rPr lang="en-CA" dirty="0" smtClean="0"/>
              <a:t>SPECIAL PROCEDURES</a:t>
            </a:r>
            <a:endParaRPr lang="en-CA" dirty="0"/>
          </a:p>
        </p:txBody>
      </p:sp>
      <p:sp>
        <p:nvSpPr>
          <p:cNvPr id="3" name="Content Placeholder 2"/>
          <p:cNvSpPr>
            <a:spLocks noGrp="1"/>
          </p:cNvSpPr>
          <p:nvPr>
            <p:ph idx="1"/>
          </p:nvPr>
        </p:nvSpPr>
        <p:spPr>
          <a:xfrm>
            <a:off x="677334" y="1404851"/>
            <a:ext cx="8596668" cy="5453149"/>
          </a:xfrm>
        </p:spPr>
        <p:txBody>
          <a:bodyPr>
            <a:normAutofit fontScale="92500"/>
          </a:bodyPr>
          <a:lstStyle/>
          <a:p>
            <a:r>
              <a:rPr lang="en-CA" sz="2800" dirty="0"/>
              <a:t>The Human Rights Council appoints independent experts to investigate and intervene directly with governments in situations of urgent appeals and alleged violations and make reports and recommendations on specific situations and issues.</a:t>
            </a:r>
          </a:p>
          <a:p>
            <a:r>
              <a:rPr lang="en-CA" sz="2800" dirty="0"/>
              <a:t>These independent experts are sometimes referred to as Special Rapporteurs, or may be constituted as a Working Group. They report to the Council and the General Assembly.</a:t>
            </a:r>
          </a:p>
          <a:p>
            <a:r>
              <a:rPr lang="en-CA" sz="2800" dirty="0"/>
              <a:t>The Council has </a:t>
            </a:r>
            <a:r>
              <a:rPr lang="en-CA" sz="2800" dirty="0" smtClean="0"/>
              <a:t>also in </a:t>
            </a:r>
            <a:r>
              <a:rPr lang="en-CA" sz="2800" dirty="0"/>
              <a:t>the past 9 years identified specific thematic areas which it has addressed</a:t>
            </a:r>
            <a:r>
              <a:rPr lang="en-CA" sz="2800" dirty="0" smtClean="0"/>
              <a:t>. (</a:t>
            </a:r>
            <a:r>
              <a:rPr lang="en-CA" sz="2200" dirty="0" smtClean="0"/>
              <a:t>People with disabilities, Albinism, Transnational Corporations, Business and human rights</a:t>
            </a:r>
            <a:r>
              <a:rPr lang="en-CA" sz="2800" dirty="0" smtClean="0"/>
              <a:t>)</a:t>
            </a:r>
            <a:endParaRPr lang="en-CA" sz="2800" dirty="0"/>
          </a:p>
        </p:txBody>
      </p:sp>
    </p:spTree>
    <p:extLst>
      <p:ext uri="{BB962C8B-B14F-4D97-AF65-F5344CB8AC3E}">
        <p14:creationId xmlns:p14="http://schemas.microsoft.com/office/powerpoint/2010/main" val="1069209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61258"/>
          </a:xfrm>
        </p:spPr>
        <p:txBody>
          <a:bodyPr>
            <a:normAutofit fontScale="90000"/>
          </a:bodyPr>
          <a:lstStyle/>
          <a:p>
            <a:r>
              <a:rPr lang="en-CA" dirty="0" smtClean="0"/>
              <a:t>CONSTRUCTING THE NEW PLURIVERSE OF HUMAN RIGHTS. </a:t>
            </a:r>
            <a:endParaRPr lang="en-CA" dirty="0"/>
          </a:p>
        </p:txBody>
      </p:sp>
      <p:sp>
        <p:nvSpPr>
          <p:cNvPr id="3" name="Content Placeholder 2"/>
          <p:cNvSpPr>
            <a:spLocks noGrp="1"/>
          </p:cNvSpPr>
          <p:nvPr>
            <p:ph idx="1"/>
          </p:nvPr>
        </p:nvSpPr>
        <p:spPr>
          <a:xfrm>
            <a:off x="677334" y="1670858"/>
            <a:ext cx="8596668" cy="5345084"/>
          </a:xfrm>
        </p:spPr>
        <p:txBody>
          <a:bodyPr>
            <a:noAutofit/>
          </a:bodyPr>
          <a:lstStyle/>
          <a:p>
            <a:r>
              <a:rPr lang="en-CA" sz="2400" dirty="0" smtClean="0"/>
              <a:t>The democratisation of the global human rights environment brings with it challenges and opportunities but deserve a fighting chance rather than cynicism.</a:t>
            </a:r>
          </a:p>
          <a:p>
            <a:r>
              <a:rPr lang="en-CA" sz="2400" dirty="0" smtClean="0"/>
              <a:t>Conflict </a:t>
            </a:r>
            <a:r>
              <a:rPr lang="en-CA" sz="2400" dirty="0"/>
              <a:t>situations in Africa and the Middle East that have come under scrutiny by the Council have given an opportunity to NGOs and some of those most affected by the conflicts to have their voices heard in a shift away from the defensive attitudes of States and parties directly engaged in hostilities. In this changing situation, it is more difficult for </a:t>
            </a:r>
            <a:r>
              <a:rPr lang="en-CA" sz="2800" b="1" dirty="0"/>
              <a:t>universality to be a cloak for “imperialist” domination AND for culture to be “the last refuge of tyrants”</a:t>
            </a:r>
            <a:r>
              <a:rPr lang="en-CA" sz="2800" dirty="0"/>
              <a:t>.</a:t>
            </a:r>
          </a:p>
          <a:p>
            <a:endParaRPr lang="en-CA" sz="2400" dirty="0"/>
          </a:p>
        </p:txBody>
      </p:sp>
    </p:spTree>
    <p:extLst>
      <p:ext uri="{BB962C8B-B14F-4D97-AF65-F5344CB8AC3E}">
        <p14:creationId xmlns:p14="http://schemas.microsoft.com/office/powerpoint/2010/main" val="3691987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2124"/>
          </a:xfrm>
        </p:spPr>
        <p:txBody>
          <a:bodyPr>
            <a:normAutofit fontScale="90000"/>
          </a:bodyPr>
          <a:lstStyle/>
          <a:p>
            <a:r>
              <a:rPr lang="en-CA" dirty="0" smtClean="0"/>
              <a:t>THE OPPORTUNITIES OF A NEW ENVIRONMENT</a:t>
            </a:r>
            <a:endParaRPr lang="en-CA" dirty="0"/>
          </a:p>
        </p:txBody>
      </p:sp>
      <p:sp>
        <p:nvSpPr>
          <p:cNvPr id="3" name="Content Placeholder 2"/>
          <p:cNvSpPr>
            <a:spLocks noGrp="1"/>
          </p:cNvSpPr>
          <p:nvPr>
            <p:ph idx="1"/>
          </p:nvPr>
        </p:nvSpPr>
        <p:spPr>
          <a:xfrm>
            <a:off x="677334" y="1379914"/>
            <a:ext cx="8596668" cy="5153890"/>
          </a:xfrm>
        </p:spPr>
        <p:txBody>
          <a:bodyPr>
            <a:normAutofit lnSpcReduction="10000"/>
          </a:bodyPr>
          <a:lstStyle/>
          <a:p>
            <a:r>
              <a:rPr lang="en-CA" sz="2400" dirty="0"/>
              <a:t>Women, especially those in the developing countries have too long been regarded as cultural objects rather than cultural actresses on the stage of international human rights promotion, with predominantly male state leaders and non-state advocates pontificating on what is acceptable, desirable and good for them. </a:t>
            </a:r>
            <a:endParaRPr lang="en-CA" sz="2400" dirty="0" smtClean="0"/>
          </a:p>
          <a:p>
            <a:r>
              <a:rPr lang="en-CA" sz="2400" dirty="0" smtClean="0"/>
              <a:t>Women need to be prepared to engage in the discourse of human rights at the domestic and international levels through rigorous education.</a:t>
            </a:r>
          </a:p>
          <a:p>
            <a:r>
              <a:rPr lang="en-CA" sz="2400" dirty="0" smtClean="0"/>
              <a:t>Women lawyers in particular need to be trained and encouraged to do research in this area.</a:t>
            </a:r>
          </a:p>
          <a:p>
            <a:r>
              <a:rPr lang="en-CA" sz="2400" dirty="0" smtClean="0"/>
              <a:t>New domestic institutions need to be part of the construction of the new </a:t>
            </a:r>
            <a:r>
              <a:rPr lang="en-CA" sz="2400" dirty="0" err="1" smtClean="0"/>
              <a:t>pluriverse</a:t>
            </a:r>
            <a:r>
              <a:rPr lang="en-CA" sz="2400" dirty="0" smtClean="0"/>
              <a:t>.</a:t>
            </a:r>
          </a:p>
          <a:p>
            <a:endParaRPr lang="en-CA" dirty="0"/>
          </a:p>
        </p:txBody>
      </p:sp>
    </p:spTree>
    <p:extLst>
      <p:ext uri="{BB962C8B-B14F-4D97-AF65-F5344CB8AC3E}">
        <p14:creationId xmlns:p14="http://schemas.microsoft.com/office/powerpoint/2010/main" val="2593102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stretch>
            <a:fillRect/>
          </a:stretch>
        </p:blipFill>
        <p:spPr>
          <a:xfrm>
            <a:off x="1690778" y="1881981"/>
            <a:ext cx="5978106" cy="2966064"/>
          </a:xfrm>
          <a:prstGeom prst="rect">
            <a:avLst/>
          </a:prstGeom>
        </p:spPr>
      </p:pic>
    </p:spTree>
    <p:extLst>
      <p:ext uri="{BB962C8B-B14F-4D97-AF65-F5344CB8AC3E}">
        <p14:creationId xmlns:p14="http://schemas.microsoft.com/office/powerpoint/2010/main" val="1640634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stretch>
            <a:fillRect/>
          </a:stretch>
        </p:blipFill>
        <p:spPr>
          <a:xfrm>
            <a:off x="1009291" y="465826"/>
            <a:ext cx="8082951" cy="6176514"/>
          </a:xfrm>
          <a:prstGeom prst="rect">
            <a:avLst/>
          </a:prstGeom>
          <a:ln>
            <a:noFill/>
          </a:ln>
          <a:effectLst>
            <a:outerShdw blurRad="50800" dist="38100" dir="18900000" algn="bl" rotWithShape="0">
              <a:prstClr val="black">
                <a:alpha val="40000"/>
              </a:prstClr>
            </a:outerShdw>
            <a:softEdge rad="112500"/>
          </a:effectLst>
        </p:spPr>
      </p:pic>
    </p:spTree>
    <p:extLst>
      <p:ext uri="{BB962C8B-B14F-4D97-AF65-F5344CB8AC3E}">
        <p14:creationId xmlns:p14="http://schemas.microsoft.com/office/powerpoint/2010/main" val="2504519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949" y="204158"/>
            <a:ext cx="8596668" cy="1320800"/>
          </a:xfrm>
        </p:spPr>
        <p:txBody>
          <a:bodyPr>
            <a:normAutofit/>
          </a:bodyPr>
          <a:lstStyle/>
          <a:p>
            <a:r>
              <a:rPr lang="en-CA" sz="2800" dirty="0" smtClean="0"/>
              <a:t>WHAT ARE HUMAN RIGHTS</a:t>
            </a:r>
            <a:endParaRPr lang="en-CA" sz="2800" dirty="0"/>
          </a:p>
        </p:txBody>
      </p:sp>
      <p:sp>
        <p:nvSpPr>
          <p:cNvPr id="3" name="Content Placeholder 2"/>
          <p:cNvSpPr>
            <a:spLocks noGrp="1"/>
          </p:cNvSpPr>
          <p:nvPr>
            <p:ph idx="1"/>
          </p:nvPr>
        </p:nvSpPr>
        <p:spPr>
          <a:xfrm>
            <a:off x="616949" y="864558"/>
            <a:ext cx="9096394" cy="5508533"/>
          </a:xfrm>
        </p:spPr>
        <p:txBody>
          <a:bodyPr>
            <a:noAutofit/>
          </a:bodyPr>
          <a:lstStyle/>
          <a:p>
            <a:pPr>
              <a:lnSpc>
                <a:spcPct val="150000"/>
              </a:lnSpc>
            </a:pPr>
            <a:r>
              <a:rPr lang="en-US" sz="2000" dirty="0" smtClean="0"/>
              <a:t>Rights</a:t>
            </a:r>
            <a:r>
              <a:rPr lang="en-US" sz="2000" dirty="0"/>
              <a:t>, very broadly defined are simply </a:t>
            </a:r>
            <a:r>
              <a:rPr lang="en-US" sz="2400" b="1" dirty="0"/>
              <a:t>claims of entitlement</a:t>
            </a:r>
            <a:r>
              <a:rPr lang="en-US" sz="2000" dirty="0"/>
              <a:t>. </a:t>
            </a:r>
            <a:endParaRPr lang="en-US" sz="2000" dirty="0" smtClean="0"/>
          </a:p>
          <a:p>
            <a:pPr>
              <a:lnSpc>
                <a:spcPct val="150000"/>
              </a:lnSpc>
            </a:pPr>
            <a:r>
              <a:rPr lang="en-US" sz="2000" dirty="0"/>
              <a:t>Since anyone can assert a right, the basis of the claim becomes fundamental and establishes its legitimacy. </a:t>
            </a:r>
            <a:endParaRPr lang="en-US" sz="2000" dirty="0" smtClean="0"/>
          </a:p>
          <a:p>
            <a:pPr>
              <a:lnSpc>
                <a:spcPct val="150000"/>
              </a:lnSpc>
            </a:pPr>
            <a:r>
              <a:rPr lang="en-US" sz="2000" dirty="0"/>
              <a:t>Rights are also expressed as </a:t>
            </a:r>
            <a:r>
              <a:rPr lang="en-US" sz="2400" b="1" dirty="0"/>
              <a:t>standards</a:t>
            </a:r>
            <a:r>
              <a:rPr lang="en-US" sz="2000" dirty="0"/>
              <a:t> to be aspired to. </a:t>
            </a:r>
            <a:endParaRPr lang="en-US" sz="2000" dirty="0" smtClean="0"/>
          </a:p>
          <a:p>
            <a:pPr>
              <a:lnSpc>
                <a:spcPct val="150000"/>
              </a:lnSpc>
            </a:pPr>
            <a:r>
              <a:rPr lang="en-US" sz="2000" dirty="0"/>
              <a:t>This very broad definition means that all kinds of actions can come under the rubric of rights, and that issues of power, </a:t>
            </a:r>
            <a:r>
              <a:rPr lang="en-US" sz="2000" dirty="0" smtClean="0"/>
              <a:t>privilege </a:t>
            </a:r>
            <a:r>
              <a:rPr lang="en-US" sz="2000" dirty="0"/>
              <a:t>and </a:t>
            </a:r>
            <a:r>
              <a:rPr lang="en-US" sz="2000" dirty="0" smtClean="0"/>
              <a:t>socialization </a:t>
            </a:r>
            <a:r>
              <a:rPr lang="en-US" sz="2000" dirty="0"/>
              <a:t>are ever present in any rights discourse whether acknowledged or not. </a:t>
            </a:r>
            <a:endParaRPr lang="en-US" sz="2000" dirty="0" smtClean="0"/>
          </a:p>
          <a:p>
            <a:pPr>
              <a:lnSpc>
                <a:spcPct val="150000"/>
              </a:lnSpc>
            </a:pPr>
            <a:r>
              <a:rPr lang="en-US" sz="2000" dirty="0" smtClean="0"/>
              <a:t>The idea of </a:t>
            </a:r>
            <a:r>
              <a:rPr lang="en-US" sz="2000" b="1" dirty="0" smtClean="0"/>
              <a:t>HUMAN RIGHTS</a:t>
            </a:r>
            <a:r>
              <a:rPr lang="en-US" sz="2000" dirty="0" smtClean="0"/>
              <a:t>, applicable to </a:t>
            </a:r>
            <a:r>
              <a:rPr lang="en-US" sz="2000" b="1" dirty="0" smtClean="0"/>
              <a:t>all persons </a:t>
            </a:r>
            <a:r>
              <a:rPr lang="en-US" sz="2000" dirty="0" smtClean="0"/>
              <a:t>, </a:t>
            </a:r>
            <a:r>
              <a:rPr lang="en-US" sz="2000" b="1" dirty="0" smtClean="0"/>
              <a:t>all over the world </a:t>
            </a:r>
            <a:r>
              <a:rPr lang="en-US" sz="2000" dirty="0" smtClean="0"/>
              <a:t>is a modern one born in the wake of the 2</a:t>
            </a:r>
            <a:r>
              <a:rPr lang="en-US" sz="2000" baseline="30000" dirty="0" smtClean="0"/>
              <a:t>nd</a:t>
            </a:r>
            <a:r>
              <a:rPr lang="en-US" sz="2000" dirty="0" smtClean="0"/>
              <a:t> World War and associated with the development of the UNITED NATIONS</a:t>
            </a:r>
            <a:endParaRPr lang="en-CA" sz="2000" dirty="0"/>
          </a:p>
        </p:txBody>
      </p:sp>
    </p:spTree>
    <p:extLst>
      <p:ext uri="{BB962C8B-B14F-4D97-AF65-F5344CB8AC3E}">
        <p14:creationId xmlns:p14="http://schemas.microsoft.com/office/powerpoint/2010/main" val="2566155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027383" cy="1320800"/>
          </a:xfrm>
        </p:spPr>
        <p:txBody>
          <a:bodyPr>
            <a:normAutofit/>
          </a:bodyPr>
          <a:lstStyle/>
          <a:p>
            <a:r>
              <a:rPr lang="en-CA" sz="2800" b="1" dirty="0" smtClean="0"/>
              <a:t>WHOSE ENTITLEMENTS AND STANDARDS</a:t>
            </a:r>
            <a:endParaRPr lang="en-CA" sz="2800" b="1" dirty="0"/>
          </a:p>
        </p:txBody>
      </p:sp>
      <p:sp>
        <p:nvSpPr>
          <p:cNvPr id="3" name="Content Placeholder 2"/>
          <p:cNvSpPr>
            <a:spLocks noGrp="1"/>
          </p:cNvSpPr>
          <p:nvPr>
            <p:ph idx="1"/>
          </p:nvPr>
        </p:nvSpPr>
        <p:spPr>
          <a:xfrm>
            <a:off x="294736" y="1205345"/>
            <a:ext cx="9323717" cy="5652655"/>
          </a:xfrm>
        </p:spPr>
        <p:txBody>
          <a:bodyPr>
            <a:normAutofit fontScale="92500" lnSpcReduction="10000"/>
          </a:bodyPr>
          <a:lstStyle/>
          <a:p>
            <a:pPr>
              <a:lnSpc>
                <a:spcPct val="200000"/>
              </a:lnSpc>
            </a:pPr>
            <a:r>
              <a:rPr lang="en-US" sz="2000" dirty="0" smtClean="0"/>
              <a:t>The </a:t>
            </a:r>
            <a:r>
              <a:rPr lang="en-US" sz="2800" b="1" dirty="0" smtClean="0"/>
              <a:t>major basis of legitimacy </a:t>
            </a:r>
            <a:r>
              <a:rPr lang="en-US" sz="2000" dirty="0" smtClean="0"/>
              <a:t>of international human rights norms invoked by advocates has been their </a:t>
            </a:r>
            <a:r>
              <a:rPr lang="en-US" sz="2800" b="1" dirty="0" smtClean="0"/>
              <a:t>universality</a:t>
            </a:r>
            <a:r>
              <a:rPr lang="en-US" sz="2000" dirty="0" smtClean="0"/>
              <a:t>. </a:t>
            </a:r>
          </a:p>
          <a:p>
            <a:pPr>
              <a:lnSpc>
                <a:spcPct val="200000"/>
              </a:lnSpc>
            </a:pPr>
            <a:r>
              <a:rPr lang="en-US" sz="2000" dirty="0" smtClean="0"/>
              <a:t>Inherent, natural, rational, inalienable and non-</a:t>
            </a:r>
            <a:r>
              <a:rPr lang="en-US" sz="2000" dirty="0" err="1" smtClean="0"/>
              <a:t>derogable</a:t>
            </a:r>
            <a:r>
              <a:rPr lang="en-US" sz="2000" dirty="0" smtClean="0"/>
              <a:t> are all terms that are used in relation to the source and therefore the validity and universality of human rights. </a:t>
            </a:r>
          </a:p>
          <a:p>
            <a:pPr>
              <a:lnSpc>
                <a:spcPct val="200000"/>
              </a:lnSpc>
            </a:pPr>
            <a:r>
              <a:rPr lang="en-US" sz="2000" dirty="0" smtClean="0"/>
              <a:t>However, the major argument advanced in modern times is that they are the </a:t>
            </a:r>
            <a:r>
              <a:rPr lang="en-US" sz="2800" b="1" dirty="0" smtClean="0"/>
              <a:t>result of a consensus of the global community secured through the UN</a:t>
            </a:r>
            <a:r>
              <a:rPr lang="en-US" sz="2000" dirty="0" smtClean="0"/>
              <a:t>. </a:t>
            </a:r>
            <a:endParaRPr lang="en-CA" sz="2000" dirty="0" smtClean="0"/>
          </a:p>
          <a:p>
            <a:pPr>
              <a:lnSpc>
                <a:spcPct val="200000"/>
              </a:lnSpc>
            </a:pPr>
            <a:endParaRPr lang="en-CA" sz="2000" dirty="0"/>
          </a:p>
        </p:txBody>
      </p:sp>
    </p:spTree>
    <p:extLst>
      <p:ext uri="{BB962C8B-B14F-4D97-AF65-F5344CB8AC3E}">
        <p14:creationId xmlns:p14="http://schemas.microsoft.com/office/powerpoint/2010/main" val="343196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3438"/>
            <a:ext cx="10515600" cy="981537"/>
          </a:xfrm>
        </p:spPr>
        <p:txBody>
          <a:bodyPr>
            <a:normAutofit/>
          </a:bodyPr>
          <a:lstStyle/>
          <a:p>
            <a:r>
              <a:rPr lang="en-CA" sz="2800" b="1" dirty="0" smtClean="0"/>
              <a:t>UNIVERSALITY V. CULTURAL RELATIVISM?</a:t>
            </a:r>
            <a:endParaRPr lang="en-CA" sz="2800" b="1" dirty="0"/>
          </a:p>
        </p:txBody>
      </p:sp>
      <p:sp>
        <p:nvSpPr>
          <p:cNvPr id="3" name="Content Placeholder 2"/>
          <p:cNvSpPr>
            <a:spLocks noGrp="1"/>
          </p:cNvSpPr>
          <p:nvPr>
            <p:ph idx="1"/>
          </p:nvPr>
        </p:nvSpPr>
        <p:spPr>
          <a:xfrm>
            <a:off x="838200" y="1354974"/>
            <a:ext cx="8909649" cy="5045825"/>
          </a:xfrm>
        </p:spPr>
        <p:txBody>
          <a:bodyPr>
            <a:noAutofit/>
          </a:bodyPr>
          <a:lstStyle/>
          <a:p>
            <a:pPr>
              <a:lnSpc>
                <a:spcPct val="200000"/>
              </a:lnSpc>
            </a:pPr>
            <a:r>
              <a:rPr lang="en-US" sz="2000" dirty="0"/>
              <a:t>One of the major debates in international human rights discourse has </a:t>
            </a:r>
            <a:r>
              <a:rPr lang="en-US" sz="2000" dirty="0" smtClean="0"/>
              <a:t>been </a:t>
            </a:r>
            <a:r>
              <a:rPr lang="en-US" sz="2000" dirty="0"/>
              <a:t>between those who assert the universality of human rights norms and discourse and those who argue that this discourse </a:t>
            </a:r>
            <a:r>
              <a:rPr lang="en-US" sz="2000" dirty="0" smtClean="0"/>
              <a:t>has developed largely within a Eurocentric framework and must vary in accordance with the culture of specific countries or societies. </a:t>
            </a:r>
          </a:p>
          <a:p>
            <a:pPr>
              <a:lnSpc>
                <a:spcPct val="200000"/>
              </a:lnSpc>
            </a:pPr>
            <a:r>
              <a:rPr lang="en-US" sz="2000" dirty="0" smtClean="0"/>
              <a:t>This </a:t>
            </a:r>
            <a:r>
              <a:rPr lang="en-US" sz="2000" dirty="0"/>
              <a:t>is the so-called debate between the “universalists” and the “cultural relativists”. </a:t>
            </a:r>
            <a:endParaRPr lang="en-CA" sz="2000" dirty="0"/>
          </a:p>
        </p:txBody>
      </p:sp>
    </p:spTree>
    <p:extLst>
      <p:ext uri="{BB962C8B-B14F-4D97-AF65-F5344CB8AC3E}">
        <p14:creationId xmlns:p14="http://schemas.microsoft.com/office/powerpoint/2010/main" val="452396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5400" b="1" dirty="0" smtClean="0">
                <a:latin typeface="+mn-lt"/>
              </a:rPr>
              <a:t>UNIVERSALITY V RELATIVITY</a:t>
            </a:r>
            <a:endParaRPr lang="en-CA" sz="5400" b="1" dirty="0">
              <a:latin typeface="+mn-lt"/>
            </a:endParaRPr>
          </a:p>
        </p:txBody>
      </p:sp>
      <p:sp>
        <p:nvSpPr>
          <p:cNvPr id="3" name="Content Placeholder 2"/>
          <p:cNvSpPr>
            <a:spLocks noGrp="1"/>
          </p:cNvSpPr>
          <p:nvPr>
            <p:ph idx="1"/>
          </p:nvPr>
        </p:nvSpPr>
        <p:spPr>
          <a:xfrm>
            <a:off x="420618" y="1537856"/>
            <a:ext cx="9110100" cy="5153890"/>
          </a:xfrm>
        </p:spPr>
        <p:txBody>
          <a:bodyPr>
            <a:normAutofit fontScale="92500"/>
          </a:bodyPr>
          <a:lstStyle/>
          <a:p>
            <a:pPr algn="ctr">
              <a:buNone/>
            </a:pPr>
            <a:r>
              <a:rPr lang="en-CA" sz="4000" b="1" dirty="0" smtClean="0"/>
              <a:t>What is </a:t>
            </a:r>
            <a:r>
              <a:rPr lang="en-CA" sz="4400" b="1" cap="all" dirty="0" smtClean="0"/>
              <a:t>Cultural</a:t>
            </a:r>
            <a:r>
              <a:rPr lang="en-CA" sz="4000" b="1" dirty="0" smtClean="0"/>
              <a:t> about Relativism?</a:t>
            </a:r>
          </a:p>
          <a:p>
            <a:pPr>
              <a:buNone/>
            </a:pPr>
            <a:r>
              <a:rPr lang="en-CA" sz="2800" b="1" dirty="0" smtClean="0"/>
              <a:t>When the socialist bloc countries disagreed with the Western countries on the priority accorded to civil and political rights over economic, social and cultural rights, why wasn’t this “cultural”?</a:t>
            </a:r>
          </a:p>
          <a:p>
            <a:pPr>
              <a:buNone/>
            </a:pPr>
            <a:endParaRPr lang="en-CA" sz="2800" b="1" dirty="0" smtClean="0"/>
          </a:p>
          <a:p>
            <a:pPr>
              <a:buNone/>
            </a:pPr>
            <a:r>
              <a:rPr lang="en-CA" sz="2800" b="1" dirty="0" smtClean="0"/>
              <a:t>The dangers of masking internal differences</a:t>
            </a:r>
          </a:p>
          <a:p>
            <a:pPr>
              <a:buNone/>
            </a:pPr>
            <a:endParaRPr lang="en-CA" sz="2800" b="1" dirty="0" smtClean="0"/>
          </a:p>
          <a:p>
            <a:pPr>
              <a:buNone/>
            </a:pPr>
            <a:r>
              <a:rPr lang="en-CA" sz="2800" b="1" dirty="0" smtClean="0"/>
              <a:t>The importance of historical and contextual understandings</a:t>
            </a:r>
          </a:p>
        </p:txBody>
      </p:sp>
    </p:spTree>
    <p:extLst>
      <p:ext uri="{BB962C8B-B14F-4D97-AF65-F5344CB8AC3E}">
        <p14:creationId xmlns:p14="http://schemas.microsoft.com/office/powerpoint/2010/main" val="2424926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BALANCING RIGHTS AND FREEDOMS </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311" y="195532"/>
            <a:ext cx="8596668" cy="1320800"/>
          </a:xfrm>
        </p:spPr>
        <p:txBody>
          <a:bodyPr>
            <a:normAutofit/>
          </a:bodyPr>
          <a:lstStyle/>
          <a:p>
            <a:r>
              <a:rPr lang="en-CA" sz="2800" b="1" dirty="0" smtClean="0">
                <a:latin typeface="+mn-lt"/>
              </a:rPr>
              <a:t>A Case Study Of Religious Freedom Cases</a:t>
            </a:r>
            <a:endParaRPr lang="en-CA" sz="2800" b="1" dirty="0">
              <a:latin typeface="+mn-lt"/>
            </a:endParaRPr>
          </a:p>
        </p:txBody>
      </p:sp>
      <p:sp>
        <p:nvSpPr>
          <p:cNvPr id="3" name="Content Placeholder 2"/>
          <p:cNvSpPr>
            <a:spLocks noGrp="1"/>
          </p:cNvSpPr>
          <p:nvPr>
            <p:ph idx="1"/>
          </p:nvPr>
        </p:nvSpPr>
        <p:spPr>
          <a:xfrm>
            <a:off x="572044" y="855932"/>
            <a:ext cx="8934266" cy="5059247"/>
          </a:xfrm>
        </p:spPr>
        <p:txBody>
          <a:bodyPr>
            <a:noAutofit/>
          </a:bodyPr>
          <a:lstStyle/>
          <a:p>
            <a:r>
              <a:rPr lang="en-CA" sz="2000" b="1" dirty="0" err="1" smtClean="0"/>
              <a:t>Dahlab</a:t>
            </a:r>
            <a:r>
              <a:rPr lang="en-CA" sz="2000" b="1" dirty="0" smtClean="0"/>
              <a:t> v. Switzerland</a:t>
            </a:r>
          </a:p>
          <a:p>
            <a:pPr marL="0" indent="0">
              <a:buNone/>
            </a:pPr>
            <a:r>
              <a:rPr lang="en-CA" sz="2000" dirty="0" err="1" smtClean="0"/>
              <a:t>Mrs</a:t>
            </a:r>
            <a:r>
              <a:rPr lang="en-CA" sz="2000" dirty="0" smtClean="0"/>
              <a:t> </a:t>
            </a:r>
            <a:r>
              <a:rPr lang="en-CA" sz="2000" dirty="0" err="1" smtClean="0"/>
              <a:t>Dahlab</a:t>
            </a:r>
            <a:r>
              <a:rPr lang="en-CA" sz="2000" dirty="0" smtClean="0"/>
              <a:t> wore a hijab to primary school where she worked till the Directorate General of Education of the Canton of Geneva prohibited it. </a:t>
            </a:r>
            <a:endParaRPr lang="en-CA" sz="2000" dirty="0"/>
          </a:p>
          <a:p>
            <a:endParaRPr lang="en-CA" sz="2000" dirty="0" smtClean="0"/>
          </a:p>
          <a:p>
            <a:r>
              <a:rPr lang="en-CA" sz="2000" b="1" dirty="0" err="1" smtClean="0"/>
              <a:t>Sahin</a:t>
            </a:r>
            <a:r>
              <a:rPr lang="en-CA" sz="2000" b="1" dirty="0" smtClean="0"/>
              <a:t> v. Turkey</a:t>
            </a:r>
          </a:p>
          <a:p>
            <a:pPr marL="0" indent="0">
              <a:buNone/>
            </a:pPr>
            <a:r>
              <a:rPr lang="en-CA" sz="2000" dirty="0" smtClean="0"/>
              <a:t>Leyla </a:t>
            </a:r>
            <a:r>
              <a:rPr lang="en-CA" sz="2000" dirty="0" err="1" smtClean="0"/>
              <a:t>Sahin</a:t>
            </a:r>
            <a:r>
              <a:rPr lang="en-CA" sz="2000" dirty="0" smtClean="0"/>
              <a:t> was a medical student in Turkey enrolled in her 5</a:t>
            </a:r>
            <a:r>
              <a:rPr lang="en-CA" sz="2000" baseline="30000" dirty="0" smtClean="0"/>
              <a:t>th</a:t>
            </a:r>
            <a:r>
              <a:rPr lang="en-CA" sz="2000" dirty="0" smtClean="0"/>
              <a:t> year until she was denied admission to classes under an admin regulation of </a:t>
            </a:r>
            <a:r>
              <a:rPr lang="en-CA" sz="2000" dirty="0" err="1" smtClean="0"/>
              <a:t>Instanbul</a:t>
            </a:r>
            <a:r>
              <a:rPr lang="en-CA" sz="2000" dirty="0" smtClean="0"/>
              <a:t> University in 1998.</a:t>
            </a:r>
            <a:endParaRPr lang="en-CA" sz="2000" dirty="0"/>
          </a:p>
          <a:p>
            <a:endParaRPr lang="en-CA" sz="2000" b="1" dirty="0"/>
          </a:p>
          <a:p>
            <a:r>
              <a:rPr lang="en-CA" sz="2000" b="1" dirty="0" smtClean="0"/>
              <a:t>Canada v. </a:t>
            </a:r>
            <a:r>
              <a:rPr lang="en-CA" sz="2000" b="1" dirty="0" err="1" smtClean="0"/>
              <a:t>Ishaq</a:t>
            </a:r>
            <a:endParaRPr lang="en-CA" sz="2000" b="1" dirty="0" smtClean="0"/>
          </a:p>
          <a:p>
            <a:pPr marL="0" indent="0">
              <a:buNone/>
            </a:pPr>
            <a:r>
              <a:rPr lang="en-CA" sz="2000" dirty="0" err="1" smtClean="0"/>
              <a:t>Zunera</a:t>
            </a:r>
            <a:r>
              <a:rPr lang="en-CA" sz="2000" dirty="0" smtClean="0"/>
              <a:t> </a:t>
            </a:r>
            <a:r>
              <a:rPr lang="en-CA" sz="2000" dirty="0" err="1" smtClean="0"/>
              <a:t>Ishaq</a:t>
            </a:r>
            <a:r>
              <a:rPr lang="en-CA" sz="2000" dirty="0" smtClean="0"/>
              <a:t> was granted Canadian citizenship in 2014 and required to take the citizenship oath at a public ceremony. A 2011 policy required people who wear partial or full face coverings to remove them during the recitation of the oath.  </a:t>
            </a:r>
            <a:r>
              <a:rPr lang="en-CA" sz="2000" dirty="0" err="1" smtClean="0"/>
              <a:t>Zunera</a:t>
            </a:r>
            <a:r>
              <a:rPr lang="en-CA" sz="2000" dirty="0" smtClean="0"/>
              <a:t> was unwilling to remove her </a:t>
            </a:r>
            <a:r>
              <a:rPr lang="en-CA" sz="2000" dirty="0" err="1" smtClean="0"/>
              <a:t>niquab</a:t>
            </a:r>
            <a:r>
              <a:rPr lang="en-CA" sz="2000" dirty="0" smtClean="0"/>
              <a:t> and claimed that it was a violation of her religious freedom.</a:t>
            </a:r>
            <a:endParaRPr lang="en-CA" sz="2000" dirty="0"/>
          </a:p>
        </p:txBody>
      </p:sp>
    </p:spTree>
    <p:extLst>
      <p:ext uri="{BB962C8B-B14F-4D97-AF65-F5344CB8AC3E}">
        <p14:creationId xmlns:p14="http://schemas.microsoft.com/office/powerpoint/2010/main" val="3353711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5400" b="1" dirty="0" smtClean="0">
                <a:latin typeface="+mn-lt"/>
              </a:rPr>
              <a:t>PLURIVERSALITY</a:t>
            </a:r>
            <a:endParaRPr lang="en-CA" sz="5400" b="1" dirty="0">
              <a:latin typeface="+mn-lt"/>
            </a:endParaRPr>
          </a:p>
        </p:txBody>
      </p:sp>
      <p:sp>
        <p:nvSpPr>
          <p:cNvPr id="3" name="Content Placeholder 2"/>
          <p:cNvSpPr>
            <a:spLocks noGrp="1"/>
          </p:cNvSpPr>
          <p:nvPr>
            <p:ph idx="1"/>
          </p:nvPr>
        </p:nvSpPr>
        <p:spPr>
          <a:xfrm>
            <a:off x="1160413" y="2169215"/>
            <a:ext cx="8596668" cy="3880773"/>
          </a:xfrm>
        </p:spPr>
        <p:txBody>
          <a:bodyPr>
            <a:normAutofit fontScale="92500" lnSpcReduction="20000"/>
          </a:bodyPr>
          <a:lstStyle/>
          <a:p>
            <a:r>
              <a:rPr lang="en-CA" sz="5400" b="1" dirty="0" smtClean="0"/>
              <a:t>Pluralism 		</a:t>
            </a:r>
          </a:p>
          <a:p>
            <a:endParaRPr lang="en-CA" sz="5400" b="1" dirty="0"/>
          </a:p>
          <a:p>
            <a:pPr marL="0" indent="0" algn="ctr">
              <a:buNone/>
            </a:pPr>
            <a:r>
              <a:rPr lang="en-CA" sz="5400" b="1" dirty="0" smtClean="0"/>
              <a:t>AND</a:t>
            </a:r>
          </a:p>
          <a:p>
            <a:endParaRPr lang="en-CA" sz="5400" b="1" dirty="0"/>
          </a:p>
          <a:p>
            <a:r>
              <a:rPr lang="en-CA" sz="5400" b="1" dirty="0" smtClean="0"/>
              <a:t>Universality</a:t>
            </a:r>
            <a:endParaRPr lang="en-CA" sz="5400" b="1" dirty="0"/>
          </a:p>
        </p:txBody>
      </p:sp>
    </p:spTree>
    <p:extLst>
      <p:ext uri="{BB962C8B-B14F-4D97-AF65-F5344CB8AC3E}">
        <p14:creationId xmlns:p14="http://schemas.microsoft.com/office/powerpoint/2010/main" val="1614215741"/>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106</TotalTime>
  <Words>1144</Words>
  <Application>Microsoft Office PowerPoint</Application>
  <PresentationFormat>Widescreen</PresentationFormat>
  <Paragraphs>69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Times New Roman</vt:lpstr>
      <vt:lpstr>Trebuchet MS</vt:lpstr>
      <vt:lpstr>Wingdings 3</vt:lpstr>
      <vt:lpstr>Facet</vt:lpstr>
      <vt:lpstr>Fostering The Pluriversality Of Human Rights:             A 21st Century Challenge</vt:lpstr>
      <vt:lpstr>PowerPoint Presentation</vt:lpstr>
      <vt:lpstr>WHAT ARE HUMAN RIGHTS</vt:lpstr>
      <vt:lpstr>WHOSE ENTITLEMENTS AND STANDARDS</vt:lpstr>
      <vt:lpstr>UNIVERSALITY V. CULTURAL RELATIVISM?</vt:lpstr>
      <vt:lpstr>UNIVERSALITY V RELATIVITY</vt:lpstr>
      <vt:lpstr>BALANCING RIGHTS AND FREEDOMS </vt:lpstr>
      <vt:lpstr>A Case Study Of Religious Freedom Cases</vt:lpstr>
      <vt:lpstr>PLURIVERSALITY</vt:lpstr>
      <vt:lpstr>THE UN HUMAN RIGHTS COUNCIL</vt:lpstr>
      <vt:lpstr>STRUCTURE</vt:lpstr>
      <vt:lpstr>PowerPoint Presentation</vt:lpstr>
      <vt:lpstr>The Universal Periodic Review Process</vt:lpstr>
      <vt:lpstr>SPECIAL PROCEDURES</vt:lpstr>
      <vt:lpstr>CONSTRUCTING THE NEW PLURIVERSE OF HUMAN RIGHTS. </vt:lpstr>
      <vt:lpstr>THE OPPORTUNITIES OF A NEW ENVIRONMENT</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FOSTERING THE PLURIVERSALITY OF HUMAN RIGHTS: A 21st CENTURY CHALLENGE</dc:title>
  <dc:creator>AOIA Consult</dc:creator>
  <cp:lastModifiedBy>AOIA Consult</cp:lastModifiedBy>
  <cp:revision>16</cp:revision>
  <dcterms:created xsi:type="dcterms:W3CDTF">2016-04-07T04:45:28Z</dcterms:created>
  <dcterms:modified xsi:type="dcterms:W3CDTF">2016-04-19T14:59:25Z</dcterms:modified>
</cp:coreProperties>
</file>